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A120E9D4-5BA2-4CB6-97E2-2E29997FF9F4}" type="datetimeFigureOut">
              <a:rPr lang="ko-KR" altLang="en-US" smtClean="0"/>
              <a:pPr>
                <a:defRPr/>
              </a:pPr>
              <a:t>2015-12-02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2B8EA057-CAD6-4019-8F61-2B9938E92521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직사각형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직사각형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F0FE08-1803-4B08-B9DB-10C684DC12BC}" type="datetimeFigureOut">
              <a:rPr lang="ko-KR" altLang="en-US" smtClean="0"/>
              <a:pPr>
                <a:defRPr/>
              </a:pPr>
              <a:t>2015-12-02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F3D09F-400E-48A2-81E5-192B55F213D0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2C0E47-1611-4B5F-9BC0-9A71ED4B1E59}" type="datetimeFigureOut">
              <a:rPr lang="ko-KR" altLang="en-US" smtClean="0"/>
              <a:pPr>
                <a:defRPr/>
              </a:pPr>
              <a:t>2015-12-02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76C04-B378-4091-86EC-ED16C7518FC9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이등변 삼각형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80C5B3-A749-4BB3-A05D-48C21DAE592B}" type="datetimeFigureOut">
              <a:rPr lang="ko-KR" altLang="en-US" smtClean="0"/>
              <a:pPr>
                <a:defRPr/>
              </a:pPr>
              <a:t>2015-12-02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1BBB3-A7B5-4166-8792-6D9D7E19CF15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951521F8-3A1D-45A7-B91E-0DC38B9FC4FD}" type="datetimeFigureOut">
              <a:rPr lang="ko-KR" altLang="en-US" smtClean="0"/>
              <a:pPr>
                <a:defRPr/>
              </a:pPr>
              <a:t>2015-12-02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FE181214-4C18-491A-AD29-51E1E9E7F3B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875C09-0A46-4938-897C-058A4467DF5E}" type="datetimeFigureOut">
              <a:rPr lang="ko-KR" altLang="en-US" smtClean="0"/>
              <a:pPr>
                <a:defRPr/>
              </a:pPr>
              <a:t>2015-12-02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B0DC9-9802-40AD-803B-60B2E5BB6AA5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3B4312-8762-40ED-9334-49E549070FB1}" type="datetimeFigureOut">
              <a:rPr lang="ko-KR" altLang="en-US" smtClean="0"/>
              <a:pPr>
                <a:defRPr/>
              </a:pPr>
              <a:t>2015-12-02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E7245E-4866-43D1-9216-8F15CA41156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8BC6BB-B7F0-47D3-8633-B69DDF8C04BA}" type="datetimeFigureOut">
              <a:rPr lang="ko-KR" altLang="en-US" smtClean="0"/>
              <a:pPr>
                <a:defRPr/>
              </a:pPr>
              <a:t>2015-12-02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208F8-5CC1-4F49-B370-BAC1200B970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F9EB88-EC8D-4CD1-9EDF-376D3CBBD652}" type="datetimeFigureOut">
              <a:rPr lang="ko-KR" altLang="en-US" smtClean="0"/>
              <a:pPr>
                <a:defRPr/>
              </a:pPr>
              <a:t>2015-12-02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0F94F9-4A71-44EC-97D6-C43106CA64A2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5" name="직선 연결선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9D59E5-2D94-4D17-A5E5-5482565041E9}" type="datetimeFigureOut">
              <a:rPr lang="ko-KR" altLang="en-US" smtClean="0"/>
              <a:pPr>
                <a:defRPr/>
              </a:pPr>
              <a:t>2015-12-02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3C2BC-3345-411F-A506-EEA4A333DE09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내용 개체 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13CD77-D1C8-4DAF-84AF-BB1B512D197F}" type="datetimeFigureOut">
              <a:rPr lang="ko-KR" altLang="en-US" smtClean="0"/>
              <a:pPr>
                <a:defRPr/>
              </a:pPr>
              <a:t>2015-12-02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875A41-EB22-4022-8B0C-37EBBCDA2AC1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4F97B10-1A58-4173-BF3C-82F90F4BCD74}" type="datetimeFigureOut">
              <a:rPr lang="ko-KR" altLang="en-US" smtClean="0"/>
              <a:pPr>
                <a:defRPr/>
              </a:pPr>
              <a:t>2015-12-02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AA368DB-BB3B-4083-B5FE-25DBE4E2A78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28" name="직선 연결선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직선 연결선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이등변 삼각형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1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1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Measurements (on Site) in Field 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"/>
          </p:nvPr>
        </p:nvSpPr>
        <p:spPr/>
        <p:txBody>
          <a:bodyPr rtlCol="0">
            <a:normAutofit lnSpcReduction="10000"/>
          </a:bodyPr>
          <a:lstStyle/>
          <a:p>
            <a:pPr marL="576072" indent="-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altLang="ko-KR" b="1" i="1" dirty="0" smtClean="0"/>
              <a:t>p</a:t>
            </a:r>
            <a:r>
              <a:rPr lang="en-US" altLang="ko-KR" b="1" dirty="0" smtClean="0"/>
              <a:t>H</a:t>
            </a:r>
            <a:r>
              <a:rPr lang="ko-KR" altLang="en-US" b="1" dirty="0" smtClean="0"/>
              <a:t>와 </a:t>
            </a:r>
            <a:r>
              <a:rPr lang="en-US" altLang="ko-KR" b="1" dirty="0" smtClean="0"/>
              <a:t>E</a:t>
            </a:r>
            <a:r>
              <a:rPr lang="en-US" altLang="ko-KR" b="1" baseline="-25000" dirty="0" smtClean="0"/>
              <a:t>H </a:t>
            </a:r>
            <a:endParaRPr lang="en-US" altLang="ko-KR" b="1" baseline="-25000" dirty="0"/>
          </a:p>
          <a:p>
            <a:pPr marL="736092" lvl="1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ko-KR" b="1" dirty="0" smtClean="0"/>
              <a:t>Basic water quality parameters</a:t>
            </a:r>
            <a:endParaRPr lang="en-US" altLang="ko-KR" b="1" dirty="0" smtClean="0"/>
          </a:p>
          <a:p>
            <a:pPr marL="736092" lvl="1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ko-KR" b="1" dirty="0" smtClean="0"/>
              <a:t>Definitions</a:t>
            </a:r>
            <a:endParaRPr lang="en-US" altLang="ko-KR" b="1" dirty="0" smtClean="0"/>
          </a:p>
          <a:p>
            <a:pPr marL="1010412" lvl="2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ko-KR" b="1" i="1" dirty="0" smtClean="0"/>
              <a:t>p</a:t>
            </a:r>
            <a:r>
              <a:rPr lang="en-US" altLang="ko-KR" b="1" dirty="0" smtClean="0"/>
              <a:t>H = -log</a:t>
            </a:r>
            <a:r>
              <a:rPr lang="en-US" altLang="ko-KR" b="1" baseline="-25000" dirty="0" smtClean="0"/>
              <a:t>10</a:t>
            </a:r>
            <a:r>
              <a:rPr lang="en-US" altLang="ko-KR" b="1" dirty="0" smtClean="0"/>
              <a:t>a</a:t>
            </a:r>
            <a:r>
              <a:rPr lang="en-US" altLang="ko-KR" b="1" baseline="-25000" dirty="0" smtClean="0"/>
              <a:t>H+ </a:t>
            </a:r>
            <a:r>
              <a:rPr lang="en-US" altLang="ko-KR" b="1" dirty="0" smtClean="0"/>
              <a:t>(logarithmic value of the reciprocal of the proton activity in the solution)</a:t>
            </a:r>
            <a:endParaRPr lang="en-US" altLang="ko-KR" b="1" dirty="0" smtClean="0"/>
          </a:p>
          <a:p>
            <a:pPr marL="1010412" lvl="2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ko-KR" b="1" dirty="0" smtClean="0"/>
              <a:t>E</a:t>
            </a:r>
            <a:r>
              <a:rPr lang="en-US" altLang="ko-KR" b="1" baseline="-25000" dirty="0" smtClean="0"/>
              <a:t>H</a:t>
            </a:r>
            <a:r>
              <a:rPr lang="en-US" altLang="ko-KR" b="1" dirty="0" smtClean="0"/>
              <a:t>: </a:t>
            </a:r>
            <a:r>
              <a:rPr lang="en-US" altLang="ko-KR" b="1" dirty="0" smtClean="0"/>
              <a:t>Electrode potential against hydrogen reference electrode. Indicating the electrode concentration in a solution</a:t>
            </a:r>
            <a:endParaRPr lang="en-US" altLang="ko-KR" dirty="0"/>
          </a:p>
          <a:p>
            <a:pPr marL="736092" lvl="1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ko-KR" b="1" dirty="0" smtClean="0"/>
              <a:t>Both measures electrode potential with probes</a:t>
            </a:r>
            <a:endParaRPr lang="en-US" altLang="ko-KR" b="1" dirty="0" smtClean="0"/>
          </a:p>
          <a:p>
            <a:pPr marL="736092" lvl="1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endParaRPr lang="en-US" altLang="ko-KR" b="1" dirty="0"/>
          </a:p>
          <a:p>
            <a:pPr marL="736092" lvl="1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ko-KR" b="1" dirty="0" smtClean="0"/>
              <a:t>Preliminary knowledge on a electrochemical cell required</a:t>
            </a:r>
            <a:endParaRPr lang="en-US" altLang="ko-KR" b="1" dirty="0" smtClean="0"/>
          </a:p>
          <a:p>
            <a:pPr marL="1010412" lvl="2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ko-KR" b="1" dirty="0" smtClean="0"/>
              <a:t>oxidation state: charges on an ion, assuming a perfect ionic bonding</a:t>
            </a:r>
          </a:p>
          <a:p>
            <a:pPr marL="1010412" lvl="2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ko-KR" b="1" dirty="0" smtClean="0"/>
              <a:t>oxidation-reduction: Increase-decrease of oxidation state</a:t>
            </a:r>
            <a:endParaRPr lang="en-US" altLang="ko-KR" b="1" dirty="0" smtClean="0"/>
          </a:p>
          <a:p>
            <a:pPr marL="1010412" lvl="2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ko-KR" b="1" dirty="0" smtClean="0"/>
              <a:t>cathode-anode: electrode where reduction-oxidation occur</a:t>
            </a:r>
            <a:endParaRPr lang="en-US" altLang="ko-KR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dirty="0" smtClean="0"/>
              <a:t>Notables at E</a:t>
            </a:r>
            <a:r>
              <a:rPr lang="en-US" altLang="ko-KR" baseline="-25000" dirty="0" smtClean="0"/>
              <a:t>H</a:t>
            </a:r>
            <a:r>
              <a:rPr lang="en-US" altLang="ko-KR" dirty="0" smtClean="0"/>
              <a:t> measurement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en-US" altLang="ko-KR" dirty="0" err="1" smtClean="0"/>
              <a:t>Meaningul</a:t>
            </a:r>
            <a:r>
              <a:rPr lang="en-US" altLang="ko-KR" dirty="0" smtClean="0"/>
              <a:t> only when </a:t>
            </a:r>
            <a:r>
              <a:rPr lang="en-US" altLang="ko-KR" dirty="0" smtClean="0"/>
              <a:t>DO is lower than 0.01ppm (Most surface waters have higher DO concentrations than this, and DO measurement instead is advised in this case)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en-US" altLang="ko-KR" dirty="0" smtClean="0"/>
              <a:t>Most redox reactions in nature are irreversible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en-US" altLang="ko-KR" dirty="0" smtClean="0"/>
              <a:t>If there are a lot of active organic material, this will dominate </a:t>
            </a:r>
            <a:r>
              <a:rPr lang="en-US" altLang="ko-KR" dirty="0"/>
              <a:t>in E</a:t>
            </a:r>
            <a:r>
              <a:rPr lang="en-US" altLang="ko-KR" baseline="-25000" dirty="0"/>
              <a:t>H</a:t>
            </a:r>
            <a:r>
              <a:rPr lang="en-US" altLang="ko-KR" dirty="0"/>
              <a:t> </a:t>
            </a:r>
            <a:r>
              <a:rPr lang="en-US" altLang="ko-KR" dirty="0" smtClean="0"/>
              <a:t>determination and makes the reading unstable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en-US" altLang="ko-KR" dirty="0" smtClean="0"/>
              <a:t>Stable E</a:t>
            </a:r>
            <a:r>
              <a:rPr lang="en-US" altLang="ko-KR" baseline="-25000" dirty="0" smtClean="0"/>
              <a:t>H</a:t>
            </a:r>
            <a:r>
              <a:rPr lang="en-US" altLang="ko-KR" dirty="0" smtClean="0"/>
              <a:t> values are possible only in “</a:t>
            </a:r>
            <a:r>
              <a:rPr lang="en-US" altLang="ko-KR" dirty="0" smtClean="0"/>
              <a:t>well poised </a:t>
            </a:r>
            <a:r>
              <a:rPr lang="en-US" altLang="ko-KR" dirty="0" smtClean="0"/>
              <a:t>systems”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en-US" altLang="ko-KR" dirty="0" smtClean="0"/>
              <a:t>Measured E</a:t>
            </a:r>
            <a:r>
              <a:rPr lang="en-US" altLang="ko-KR" baseline="-25000" dirty="0" smtClean="0"/>
              <a:t>H</a:t>
            </a:r>
            <a:r>
              <a:rPr lang="ko-KR" altLang="en-US" dirty="0" smtClean="0"/>
              <a:t> </a:t>
            </a:r>
            <a:r>
              <a:rPr lang="en-US" altLang="ko-KR" dirty="0" smtClean="0"/>
              <a:t>values in nature are the results from several redox reactions combined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en-US" altLang="ko-KR" dirty="0" smtClean="0"/>
              <a:t>Redox reactions of C</a:t>
            </a:r>
            <a:r>
              <a:rPr lang="en-US" altLang="ko-KR" dirty="0" smtClean="0"/>
              <a:t>, N, </a:t>
            </a:r>
            <a:r>
              <a:rPr lang="en-US" altLang="ko-KR" dirty="0" smtClean="0"/>
              <a:t>and S in the samples with abundant Fe are so slow that they cannot affect significantly on E</a:t>
            </a:r>
            <a:r>
              <a:rPr lang="en-US" altLang="ko-KR" baseline="-25000" dirty="0" smtClean="0"/>
              <a:t>H</a:t>
            </a:r>
            <a:r>
              <a:rPr lang="en-US" altLang="ko-KR" dirty="0" smtClean="0"/>
              <a:t> values.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en-US" altLang="ko-KR" dirty="0" smtClean="0"/>
              <a:t>[Platinum electrode]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en-US" altLang="ko-KR" dirty="0" smtClean="0"/>
              <a:t>Platinum hydroxide can form on the surface of the electrode in an oxygen-rich </a:t>
            </a:r>
            <a:r>
              <a:rPr lang="en-US" altLang="ko-KR" dirty="0" err="1" smtClean="0"/>
              <a:t>environmen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en-US" altLang="ko-KR" dirty="0" smtClean="0"/>
              <a:t>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S, 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, CH</a:t>
            </a:r>
            <a:r>
              <a:rPr lang="en-US" altLang="ko-KR" baseline="-25000" dirty="0" smtClean="0"/>
              <a:t>4</a:t>
            </a:r>
            <a:r>
              <a:rPr lang="en-US" altLang="ko-KR" dirty="0" smtClean="0"/>
              <a:t>, </a:t>
            </a:r>
            <a:r>
              <a:rPr lang="en-US" altLang="ko-KR" dirty="0" smtClean="0"/>
              <a:t>organic matter, and Fe hydroxide can interfere the measurement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en-US" altLang="ko-KR" dirty="0" smtClean="0"/>
              <a:t>Frequently check the validity with</a:t>
            </a:r>
            <a:r>
              <a:rPr lang="ko-KR" altLang="en-US" dirty="0" smtClean="0"/>
              <a:t> </a:t>
            </a:r>
            <a:r>
              <a:rPr lang="en-US" altLang="ko-KR" dirty="0" err="1" smtClean="0"/>
              <a:t>Zobell</a:t>
            </a:r>
            <a:r>
              <a:rPr lang="en-US" altLang="ko-KR" dirty="0" smtClean="0"/>
              <a:t> </a:t>
            </a:r>
            <a:r>
              <a:rPr lang="en-US" altLang="ko-KR" dirty="0" smtClean="0"/>
              <a:t>solution</a:t>
            </a:r>
          </a:p>
          <a:p>
            <a:pPr lvl="2">
              <a:buFont typeface="Wingdings" pitchFamily="2" charset="2"/>
              <a:buChar char="§"/>
            </a:pPr>
            <a:r>
              <a:rPr lang="ko-KR" altLang="en-US" dirty="0" smtClean="0"/>
              <a:t> </a:t>
            </a:r>
            <a:r>
              <a:rPr lang="en-US" altLang="ko-KR" dirty="0" smtClean="0"/>
              <a:t>“</a:t>
            </a:r>
            <a:r>
              <a:rPr lang="en-US" altLang="ko-KR" dirty="0" smtClean="0"/>
              <a:t>Poisoning”: </a:t>
            </a:r>
            <a:r>
              <a:rPr lang="en-US" altLang="ko-KR" dirty="0" smtClean="0"/>
              <a:t>Remove with the mixture of </a:t>
            </a:r>
            <a:r>
              <a:rPr lang="en-US" altLang="ko-KR" dirty="0" err="1" smtClean="0"/>
              <a:t>pyrex</a:t>
            </a:r>
            <a:r>
              <a:rPr lang="en-US" altLang="ko-KR" dirty="0" smtClean="0"/>
              <a:t> </a:t>
            </a:r>
            <a:r>
              <a:rPr lang="en-US" altLang="ko-KR" dirty="0" smtClean="0"/>
              <a:t>glass </a:t>
            </a:r>
            <a:r>
              <a:rPr lang="en-US" altLang="ko-KR" dirty="0" smtClean="0"/>
              <a:t>power and  </a:t>
            </a:r>
            <a:r>
              <a:rPr lang="en-US" altLang="ko-KR" dirty="0" err="1" smtClean="0"/>
              <a:t>glyceline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en-US" altLang="ko-KR" dirty="0" smtClean="0"/>
              <a:t>The minimum measured value </a:t>
            </a:r>
            <a:r>
              <a:rPr lang="en-US" altLang="ko-KR" dirty="0" smtClean="0"/>
              <a:t>would be the closest to the true value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en-US" altLang="ko-KR" dirty="0" smtClean="0"/>
              <a:t>Mind flowing </a:t>
            </a:r>
            <a:r>
              <a:rPr lang="en-US" altLang="ko-KR" dirty="0" smtClean="0"/>
              <a:t>&amp; suspension </a:t>
            </a:r>
            <a:r>
              <a:rPr lang="en-US" altLang="ko-KR" dirty="0" smtClean="0"/>
              <a:t>effect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38537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endParaRPr lang="ko-KR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내용 개체 틀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>
                  <a:buFont typeface="Wingdings" pitchFamily="2" charset="2"/>
                  <a:buChar char="§"/>
                </a:pPr>
                <a:r>
                  <a:rPr lang="en-US" altLang="ko-KR" dirty="0" smtClean="0"/>
                  <a:t>Conductivity</a:t>
                </a:r>
                <a:endParaRPr lang="en-US" altLang="ko-KR" dirty="0" smtClean="0"/>
              </a:p>
              <a:p>
                <a:pPr lvl="1">
                  <a:buFont typeface="Wingdings" pitchFamily="2" charset="2"/>
                  <a:buChar char="§"/>
                </a:pPr>
                <a:r>
                  <a:rPr lang="en-US" altLang="ko-KR" dirty="0" smtClean="0"/>
                  <a:t>Ability of having electric current</a:t>
                </a:r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– </a:t>
                </a:r>
                <a:r>
                  <a:rPr lang="en-US" altLang="ko-KR" dirty="0" smtClean="0"/>
                  <a:t>function of ionic concentrations, </a:t>
                </a:r>
                <a:r>
                  <a:rPr lang="en-US" altLang="ko-KR" dirty="0" err="1" smtClean="0"/>
                  <a:t>mobilities</a:t>
                </a:r>
                <a:r>
                  <a:rPr lang="en-US" altLang="ko-KR" dirty="0" smtClean="0"/>
                  <a:t>, charges, and temperature</a:t>
                </a:r>
                <a:endParaRPr lang="en-US" altLang="ko-KR" dirty="0" smtClean="0"/>
              </a:p>
              <a:p>
                <a:pPr lvl="1">
                  <a:buFont typeface="Wingdings" pitchFamily="2" charset="2"/>
                  <a:buChar char="§"/>
                </a:pPr>
                <a:r>
                  <a:rPr lang="en-US" altLang="ko-KR" dirty="0" smtClean="0"/>
                  <a:t>Definition</a:t>
                </a:r>
                <a:r>
                  <a:rPr lang="ko-KR" altLang="en-US" dirty="0" smtClean="0"/>
                  <a:t> </a:t>
                </a:r>
                <a:endParaRPr lang="en-US" altLang="ko-KR" dirty="0" smtClean="0"/>
              </a:p>
              <a:p>
                <a:pPr lvl="2">
                  <a:buFont typeface="Wingdings" pitchFamily="2" charset="2"/>
                  <a:buChar char="§"/>
                </a:pPr>
                <a:r>
                  <a:rPr lang="en-US" altLang="ko-KR" dirty="0" smtClean="0"/>
                  <a:t>Conductance</a:t>
                </a:r>
                <a:r>
                  <a:rPr lang="en-US" altLang="ko-KR" dirty="0" smtClean="0"/>
                  <a:t>: </a:t>
                </a:r>
                <a:r>
                  <a:rPr lang="en-US" altLang="ko-KR" dirty="0" smtClean="0"/>
                  <a:t>G </a:t>
                </a:r>
                <a:r>
                  <a:rPr lang="en-US" altLang="ko-KR" dirty="0" smtClean="0"/>
                  <a:t>– </a:t>
                </a:r>
                <a:r>
                  <a:rPr lang="en-US" altLang="ko-KR" dirty="0" smtClean="0"/>
                  <a:t>reciprocal values of resistivity, proportional to the area and inversely proportional to the length</a:t>
                </a:r>
                <a:endParaRPr lang="en-US" altLang="ko-KR" dirty="0" smtClean="0"/>
              </a:p>
              <a:p>
                <a:pPr lvl="2">
                  <a:buFont typeface="Wingdings" pitchFamily="2" charset="2"/>
                  <a:buChar char="§"/>
                </a:pPr>
                <a:r>
                  <a:rPr lang="en-US" altLang="ko-KR" dirty="0" smtClean="0"/>
                  <a:t>G = 1/R = k(A/L)</a:t>
                </a:r>
              </a:p>
              <a:p>
                <a:pPr lvl="2">
                  <a:buFont typeface="Wingdings" pitchFamily="2" charset="2"/>
                  <a:buChar char="§"/>
                </a:pPr>
                <a:r>
                  <a:rPr lang="en-US" altLang="ko-KR" dirty="0" smtClean="0"/>
                  <a:t>k </a:t>
                </a:r>
                <a:r>
                  <a:rPr lang="en-US" altLang="ko-KR" dirty="0" smtClean="0"/>
                  <a:t>= </a:t>
                </a:r>
                <a:r>
                  <a:rPr lang="en-US" altLang="ko-KR" dirty="0" smtClean="0"/>
                  <a:t>specific conductivity</a:t>
                </a:r>
                <a:endParaRPr lang="en-US" altLang="ko-KR" dirty="0" smtClean="0"/>
              </a:p>
              <a:p>
                <a:pPr lvl="2">
                  <a:buFont typeface="Wingdings" pitchFamily="2" charset="2"/>
                  <a:buChar char="§"/>
                </a:pPr>
                <a:r>
                  <a:rPr lang="en-US" altLang="ko-KR" dirty="0" smtClean="0"/>
                  <a:t>Always report the values at 25</a:t>
                </a:r>
                <a:r>
                  <a:rPr lang="en-US" altLang="ko-KR" baseline="30000" dirty="0" smtClean="0"/>
                  <a:t>o</a:t>
                </a:r>
                <a:r>
                  <a:rPr lang="en-US" altLang="ko-KR" dirty="0" smtClean="0"/>
                  <a:t>C.</a:t>
                </a:r>
                <a:endParaRPr lang="en-US" altLang="ko-KR" dirty="0" smtClean="0"/>
              </a:p>
              <a:p>
                <a:pPr lvl="1">
                  <a:buFont typeface="Wingdings" pitchFamily="2" charset="2"/>
                  <a:buChar char="§"/>
                </a:pPr>
                <a:r>
                  <a:rPr lang="en-US" altLang="ko-KR" dirty="0" smtClean="0"/>
                  <a:t>Unit</a:t>
                </a:r>
                <a:endParaRPr lang="en-US" altLang="ko-KR" dirty="0" smtClean="0"/>
              </a:p>
              <a:p>
                <a:pPr lvl="2">
                  <a:buFont typeface="Wingdings" pitchFamily="2" charset="2"/>
                  <a:buChar char="§"/>
                </a:pPr>
                <a:r>
                  <a:rPr lang="en-US" altLang="ko-KR" dirty="0" smtClean="0"/>
                  <a:t>Old unit: </a:t>
                </a:r>
                <a:r>
                  <a:rPr lang="en-US" altLang="ko-KR" dirty="0" smtClean="0"/>
                  <a:t>mhos/cm</a:t>
                </a:r>
              </a:p>
              <a:p>
                <a:pPr lvl="2">
                  <a:buFont typeface="Wingdings" pitchFamily="2" charset="2"/>
                  <a:buChar char="§"/>
                </a:pPr>
                <a:r>
                  <a:rPr lang="en-US" altLang="ko-KR" dirty="0" smtClean="0"/>
                  <a:t>Modern unit: </a:t>
                </a:r>
                <a:r>
                  <a:rPr lang="en-US" altLang="ko-KR" dirty="0" smtClean="0"/>
                  <a:t>S/m (Siemen)</a:t>
                </a:r>
              </a:p>
              <a:p>
                <a:pPr lvl="2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ko-KR" altLang="en-US" i="1" smtClean="0">
                        <a:latin typeface="Cambria Math"/>
                      </a:rPr>
                      <m:t>𝜇</m:t>
                    </m:r>
                  </m:oMath>
                </a14:m>
                <a:r>
                  <a:rPr lang="en-US" altLang="ko-KR" dirty="0" smtClean="0"/>
                  <a:t>S/cm = </a:t>
                </a:r>
                <a14:m>
                  <m:oMath xmlns:m="http://schemas.openxmlformats.org/officeDocument/2006/math">
                    <m:r>
                      <a:rPr lang="ko-KR" altLang="en-US" i="1">
                        <a:latin typeface="Cambria Math"/>
                      </a:rPr>
                      <m:t>𝜇</m:t>
                    </m:r>
                  </m:oMath>
                </a14:m>
                <a:r>
                  <a:rPr lang="en-US" altLang="ko-KR" dirty="0" smtClean="0"/>
                  <a:t>mhos/cm </a:t>
                </a:r>
                <a:endParaRPr lang="ko-KR" altLang="en-US" dirty="0"/>
              </a:p>
            </p:txBody>
          </p:sp>
        </mc:Choice>
        <mc:Fallback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593" t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264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altLang="ko-KR" dirty="0" smtClean="0"/>
              <a:t>Notables </a:t>
            </a:r>
            <a:r>
              <a:rPr lang="en-US" altLang="ko-KR" dirty="0" smtClean="0"/>
              <a:t>at measurement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en-US" altLang="ko-KR" dirty="0" smtClean="0"/>
              <a:t>Calibrate with conductivity reference solutions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en-US" altLang="ko-KR" dirty="0" err="1" smtClean="0"/>
              <a:t>Temperture</a:t>
            </a:r>
            <a:r>
              <a:rPr lang="en-US" altLang="ko-KR" dirty="0" smtClean="0"/>
              <a:t> compensation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en-US" altLang="ko-KR" dirty="0" smtClean="0"/>
              <a:t>refer “platinum electrode” section in the </a:t>
            </a:r>
            <a:r>
              <a:rPr lang="en-US" altLang="ko-KR" smtClean="0"/>
              <a:t>previous slide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068960"/>
            <a:ext cx="4464496" cy="3303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4530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47664" y="1772816"/>
            <a:ext cx="5814962" cy="31763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3688" y="5394311"/>
            <a:ext cx="7326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Typical electrochemical cell</a:t>
            </a:r>
          </a:p>
          <a:p>
            <a:endParaRPr lang="en-US" altLang="ko-KR" dirty="0" smtClean="0"/>
          </a:p>
          <a:p>
            <a:r>
              <a:rPr lang="en-US" altLang="ko-KR" dirty="0"/>
              <a:t>http://chem-guide.blogspot.kr/2010/04/electrochemical-cell.html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0251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endParaRPr lang="ko-KR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내용 개체 틀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Principles</a:t>
                </a:r>
                <a:endParaRPr lang="en-US" altLang="ko-KR" dirty="0" smtClean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For the following general redox reaction</a:t>
                </a:r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err="1" smtClean="0"/>
                  <a:t>aA</a:t>
                </a:r>
                <a:r>
                  <a:rPr lang="en-US" altLang="ko-KR" dirty="0" smtClean="0"/>
                  <a:t> + </a:t>
                </a:r>
                <a:r>
                  <a:rPr lang="en-US" altLang="ko-KR" dirty="0" err="1" smtClean="0"/>
                  <a:t>bB</a:t>
                </a:r>
                <a:r>
                  <a:rPr lang="en-US" altLang="ko-KR" dirty="0" smtClean="0"/>
                  <a:t> =</a:t>
                </a:r>
                <a:r>
                  <a:rPr lang="en-US" altLang="ko-KR" dirty="0" err="1" smtClean="0"/>
                  <a:t>cC</a:t>
                </a:r>
                <a:r>
                  <a:rPr lang="en-US" altLang="ko-KR" dirty="0" smtClean="0"/>
                  <a:t> + </a:t>
                </a:r>
                <a:r>
                  <a:rPr lang="en-US" altLang="ko-KR" dirty="0" err="1" smtClean="0"/>
                  <a:t>dD</a:t>
                </a:r>
                <a:r>
                  <a:rPr lang="en-US" altLang="ko-KR" dirty="0"/>
                  <a:t> + ne</a:t>
                </a:r>
                <a:r>
                  <a:rPr lang="en-US" altLang="ko-KR" baseline="30000" dirty="0"/>
                  <a:t>-</a:t>
                </a:r>
                <a:r>
                  <a:rPr lang="en-US" altLang="ko-KR" dirty="0"/>
                  <a:t> </a:t>
                </a:r>
                <a:endParaRPr lang="en-US" altLang="ko-KR" dirty="0" smtClean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altLang="ko-KR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Nernst </a:t>
                </a:r>
                <a:r>
                  <a:rPr lang="en-US" altLang="ko-KR" dirty="0" smtClean="0"/>
                  <a:t>equation</a:t>
                </a:r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𝑅𝑇</m:t>
                        </m:r>
                      </m:num>
                      <m:den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𝑛𝐹</m:t>
                        </m:r>
                      </m:den>
                    </m:f>
                    <m:func>
                      <m:func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p>
                            </m:sSup>
                          </m:den>
                        </m:f>
                      </m:e>
                    </m:func>
                  </m:oMath>
                </a14:m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(G=-</a:t>
                </a:r>
                <a:r>
                  <a:rPr lang="en-US" altLang="ko-KR" dirty="0" err="1" smtClean="0"/>
                  <a:t>nFE</a:t>
                </a:r>
                <a:r>
                  <a:rPr lang="en-US" altLang="ko-KR" dirty="0" smtClean="0"/>
                  <a:t>)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E</a:t>
                </a:r>
                <a:r>
                  <a:rPr lang="en-US" altLang="ko-KR" baseline="-25000" dirty="0" smtClean="0"/>
                  <a:t>H</a:t>
                </a:r>
                <a:r>
                  <a:rPr lang="en-US" altLang="ko-KR" dirty="0" smtClean="0"/>
                  <a:t>: electrode</a:t>
                </a:r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potential</a:t>
                </a:r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err="1" smtClean="0"/>
                  <a:t>E</a:t>
                </a:r>
                <a:r>
                  <a:rPr lang="en-US" altLang="ko-KR" baseline="30000" dirty="0" err="1" smtClean="0"/>
                  <a:t>o</a:t>
                </a:r>
                <a:r>
                  <a:rPr lang="en-US" altLang="ko-KR" dirty="0" smtClean="0"/>
                  <a:t>; standard </a:t>
                </a:r>
                <a:r>
                  <a:rPr lang="en-US" altLang="ko-KR" dirty="0" smtClean="0"/>
                  <a:t>electrode </a:t>
                </a:r>
                <a:r>
                  <a:rPr lang="en-US" altLang="ko-KR" dirty="0" smtClean="0"/>
                  <a:t>potential</a:t>
                </a:r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R; ideal</a:t>
                </a:r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gas constant, 0.001987 </a:t>
                </a:r>
                <a:r>
                  <a:rPr lang="en-US" altLang="ko-KR" dirty="0" smtClean="0"/>
                  <a:t>kcal/K</a:t>
                </a:r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T; absolute temperature</a:t>
                </a:r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n; number of electrons transferred</a:t>
                </a:r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F: </a:t>
                </a:r>
                <a:r>
                  <a:rPr lang="en-US" altLang="ko-KR" dirty="0" smtClean="0"/>
                  <a:t>Faraday </a:t>
                </a:r>
                <a:r>
                  <a:rPr lang="en-US" altLang="ko-KR" dirty="0" smtClean="0"/>
                  <a:t>constant, 23.06 </a:t>
                </a:r>
                <a:r>
                  <a:rPr lang="en-US" altLang="ko-KR" dirty="0" smtClean="0"/>
                  <a:t>kcal/</a:t>
                </a:r>
                <a:r>
                  <a:rPr lang="en-US" altLang="ko-KR" dirty="0" err="1" smtClean="0"/>
                  <a:t>V.mole</a:t>
                </a:r>
                <a:endParaRPr lang="en-US" altLang="ko-KR" dirty="0" smtClean="0"/>
              </a:p>
            </p:txBody>
          </p:sp>
        </mc:Choice>
        <mc:Fallback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44" t="-17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073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ko-KR" dirty="0" smtClean="0"/>
              <a:t>Hydrogen electrode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630651" y="6134004"/>
            <a:ext cx="8507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http://chemwiki.ucdavis.edu/Analytical_Chemistry/Analytical_Chemistry_2.0/11_Electrochemical_Methods/11B_Potentiometric_Methods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988840"/>
            <a:ext cx="6628060" cy="367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37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endParaRPr lang="ko-KR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내용 개체 틀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Reaction on the hydrogen electrode</a:t>
                </a:r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0.5H</a:t>
                </a:r>
                <a:r>
                  <a:rPr lang="en-US" altLang="ko-KR" baseline="30000" dirty="0" smtClean="0"/>
                  <a:t>2</a:t>
                </a:r>
                <a:r>
                  <a:rPr lang="en-US" altLang="ko-KR" dirty="0" smtClean="0"/>
                  <a:t>(g) = H</a:t>
                </a:r>
                <a:r>
                  <a:rPr lang="en-US" altLang="ko-KR" baseline="30000" dirty="0" smtClean="0"/>
                  <a:t>+</a:t>
                </a:r>
                <a:r>
                  <a:rPr lang="en-US" altLang="ko-KR" dirty="0" smtClean="0"/>
                  <a:t> + e-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altLang="ko-KR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𝑅𝑇</m:t>
                        </m:r>
                      </m:num>
                      <m:den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  <m:func>
                      <m:funcPr>
                        <m:ctrlPr>
                          <a:rPr lang="en-US" altLang="ko-KR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[</m:t>
                            </m:r>
                            <m:sSup>
                              <m:sSup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]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ko-KR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sSub>
                                  <m:sSubPr>
                                    <m:ctrlPr>
                                      <a:rPr lang="en-US" altLang="ko-KR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altLang="ko-KR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  <m:t>𝐻</m:t>
                                        </m:r>
                                      </m:e>
                                      <m:sub>
                                        <m: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</m:sup>
                            </m:sSup>
                          </m:den>
                        </m:f>
                      </m:e>
                    </m:func>
                  </m:oMath>
                </a14:m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If</a:t>
                </a:r>
                <a:r>
                  <a:rPr lang="ko-KR" alt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altLang="ko-KR" dirty="0" smtClean="0"/>
                  <a:t> </a:t>
                </a:r>
                <a:r>
                  <a:rPr lang="en-US" altLang="ko-KR" dirty="0" smtClean="0"/>
                  <a:t>atm.,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altLang="ko-KR" dirty="0" smtClean="0"/>
                  <a:t> </a:t>
                </a:r>
                <a:r>
                  <a:rPr lang="en-US" altLang="ko-KR" dirty="0" smtClean="0"/>
                  <a:t>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altLang="ko-KR" dirty="0" smtClean="0"/>
                  <a:t> V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If</a:t>
                </a:r>
                <a:r>
                  <a:rPr lang="ko-KR" alt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r>
                      <a:rPr lang="en-US" altLang="ko-K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altLang="ko-KR" i="1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m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altLang="ko-KR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𝑅𝑇</m:t>
                        </m:r>
                      </m:num>
                      <m:den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  <m:func>
                      <m:funcPr>
                        <m:ctrlPr>
                          <a:rPr lang="en-US" altLang="ko-KR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p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e>
                        </m:d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𝑅𝑇</m:t>
                            </m:r>
                          </m:num>
                          <m:den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2.303</m:t>
                            </m:r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den>
                        </m:f>
                        <m:func>
                          <m:func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ko-KR">
                                <a:latin typeface="Cambria Math" panose="02040503050406030204" pitchFamily="18" charset="0"/>
                              </a:rPr>
                              <m:t>l</m:t>
                            </m:r>
                            <m:r>
                              <m:rPr>
                                <m:sty m:val="p"/>
                              </m:rPr>
                              <a:rPr lang="en-US" altLang="ko-KR" b="0" i="0" smtClean="0">
                                <a:latin typeface="Cambria Math" panose="02040503050406030204" pitchFamily="18" charset="0"/>
                              </a:rPr>
                              <m:t>og</m:t>
                            </m:r>
                          </m:fName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ko-KR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p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=</m:t>
                            </m:r>
                          </m:e>
                        </m:func>
                      </m:e>
                    </m:func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𝑅𝑇</m:t>
                        </m:r>
                      </m:num>
                      <m:den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2.303</m:t>
                        </m:r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𝑝𝐻</m:t>
                    </m:r>
                  </m:oMath>
                </a14:m>
                <a:endParaRPr lang="en-US" altLang="ko-KR" b="0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𝑝𝐻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2.303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num>
                      <m:den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𝑅𝑇</m:t>
                        </m:r>
                      </m:den>
                    </m:f>
                    <m:sSub>
                      <m:sSub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smtClean="0">
                    <a:sym typeface="Wingdings" panose="05000000000000000000" pitchFamily="2" charset="2"/>
                  </a:rPr>
                  <a:t> </a:t>
                </a:r>
                <a:r>
                  <a:rPr lang="en-US" altLang="ko-KR" i="1" dirty="0" smtClean="0">
                    <a:sym typeface="Wingdings" panose="05000000000000000000" pitchFamily="2" charset="2"/>
                  </a:rPr>
                  <a:t>p</a:t>
                </a:r>
                <a:r>
                  <a:rPr lang="en-US" altLang="ko-KR" dirty="0" smtClean="0">
                    <a:sym typeface="Wingdings" panose="05000000000000000000" pitchFamily="2" charset="2"/>
                  </a:rPr>
                  <a:t>H is also a function of E</a:t>
                </a:r>
                <a:r>
                  <a:rPr lang="en-US" altLang="ko-KR" baseline="-25000" dirty="0" smtClean="0">
                    <a:sym typeface="Wingdings" panose="05000000000000000000" pitchFamily="2" charset="2"/>
                  </a:rPr>
                  <a:t>H</a:t>
                </a:r>
                <a:endParaRPr lang="ko-KR" altLang="en-US" dirty="0"/>
              </a:p>
            </p:txBody>
          </p:sp>
        </mc:Choice>
        <mc:Fallback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t="-9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793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endParaRPr lang="ko-KR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내용 개체 틀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/>
              </a:bodyPr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For the following half reaction in sample solution</a:t>
                </a:r>
                <a:endParaRPr lang="en-US" altLang="ko-KR" dirty="0" smtClean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Fe</a:t>
                </a:r>
                <a:r>
                  <a:rPr lang="en-US" altLang="ko-KR" baseline="30000" dirty="0" smtClean="0"/>
                  <a:t>2+</a:t>
                </a:r>
                <a:r>
                  <a:rPr lang="en-US" altLang="ko-KR" dirty="0" smtClean="0"/>
                  <a:t> = Fe</a:t>
                </a:r>
                <a:r>
                  <a:rPr lang="en-US" altLang="ko-KR" baseline="30000" dirty="0" smtClean="0"/>
                  <a:t>3+</a:t>
                </a:r>
                <a:r>
                  <a:rPr lang="en-US" altLang="ko-KR" dirty="0" smtClean="0"/>
                  <a:t> + e</a:t>
                </a:r>
                <a:r>
                  <a:rPr lang="en-US" altLang="ko-KR" baseline="30000" dirty="0" smtClean="0"/>
                  <a:t>-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The electrode potential measurement with hydrogen electrode as a reference electrode is for the following reaction</a:t>
                </a:r>
                <a:endParaRPr lang="en-US" altLang="ko-KR" dirty="0" smtClean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0.5H</a:t>
                </a:r>
                <a:r>
                  <a:rPr lang="en-US" altLang="ko-KR" baseline="-25000" dirty="0" smtClean="0"/>
                  <a:t>2</a:t>
                </a:r>
                <a:r>
                  <a:rPr lang="en-US" altLang="ko-KR" dirty="0" smtClean="0"/>
                  <a:t>(g)+Fe</a:t>
                </a:r>
                <a:r>
                  <a:rPr lang="en-US" altLang="ko-KR" baseline="30000" dirty="0" smtClean="0"/>
                  <a:t>3+</a:t>
                </a:r>
                <a:r>
                  <a:rPr lang="en-US" altLang="ko-KR" dirty="0" smtClean="0"/>
                  <a:t> = H</a:t>
                </a:r>
                <a:r>
                  <a:rPr lang="en-US" altLang="ko-KR" baseline="30000" dirty="0" smtClean="0"/>
                  <a:t>+</a:t>
                </a:r>
                <a:r>
                  <a:rPr lang="en-US" altLang="ko-KR" dirty="0" smtClean="0"/>
                  <a:t> + Fe</a:t>
                </a:r>
                <a:r>
                  <a:rPr lang="en-US" altLang="ko-KR" baseline="30000" dirty="0" smtClean="0"/>
                  <a:t>2+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The electrode potential is given by</a:t>
                </a:r>
                <a:endParaRPr lang="en-US" altLang="ko-KR" dirty="0" smtClean="0"/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altLang="ko-KR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p>
                        </m:sSup>
                      </m:e>
                      <m:sub>
                        <m:sSup>
                          <m:sSup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𝐹𝑒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3+</m:t>
                            </m:r>
                          </m:sup>
                        </m:s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𝐹𝑒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2+</m:t>
                            </m:r>
                          </m:sup>
                        </m:sSup>
                      </m:sub>
                    </m:sSub>
                    <m:r>
                      <a:rPr lang="en-US" altLang="ko-KR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𝑅𝑇</m:t>
                        </m:r>
                      </m:num>
                      <m:den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  <m:func>
                      <m:funcPr>
                        <m:ctrlPr>
                          <a:rPr lang="en-US" altLang="ko-KR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fPr>
                          <m:num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ko-KR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𝐹𝑒</m:t>
                                    </m:r>
                                  </m:e>
                                  <m:sup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2+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ko-KR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𝐹𝑒</m:t>
                                    </m:r>
                                  </m:e>
                                  <m:sup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3+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e>
                    </m:func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p>
                        </m:sSup>
                      </m:e>
                      <m:sub>
                        <m:sSub>
                          <m:sSub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𝑅𝑇</m:t>
                        </m:r>
                      </m:num>
                      <m:den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  <m:func>
                      <m:funcPr>
                        <m:ctrlPr>
                          <a:rPr lang="en-US" altLang="ko-KR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fPr>
                          <m:num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ko-KR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altLang="ko-KR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b="0" i="1" smtClean="0">
                                            <a:latin typeface="Cambria Math" panose="02040503050406030204" pitchFamily="18" charset="0"/>
                                          </a:rPr>
                                          <m:t>𝐻</m:t>
                                        </m:r>
                                      </m:e>
                                      <m:sub>
                                        <m:r>
                                          <a:rPr lang="en-US" altLang="ko-K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sub>
                                </m:sSub>
                              </m:e>
                            </m:d>
                          </m:num>
                          <m:den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ko-KR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p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func>
                  </m:oMath>
                </a14:m>
                <a:endParaRPr lang="en-US" altLang="ko-KR" dirty="0" smtClean="0"/>
              </a:p>
              <a:p>
                <a:pPr marL="274320" lvl="1" indent="0">
                  <a:buNone/>
                </a:pPr>
                <a:r>
                  <a:rPr lang="en-US" altLang="ko-KR" dirty="0" smtClean="0"/>
                  <a:t>	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p>
                        </m:sSup>
                      </m:e>
                      <m:sub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𝐹𝑒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3+</m:t>
                            </m:r>
                          </m:sup>
                        </m:sSup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𝐹𝑒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2+</m:t>
                            </m:r>
                          </m:sup>
                        </m:sSup>
                      </m:sub>
                    </m:sSub>
                    <m:r>
                      <a:rPr lang="en-US" altLang="ko-KR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𝑅𝑇</m:t>
                        </m:r>
                      </m:num>
                      <m:den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  <m:func>
                      <m:funcPr>
                        <m:ctrlPr>
                          <a:rPr lang="en-US" altLang="ko-KR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fPr>
                          <m:num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ko-KR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𝐹𝑒</m:t>
                                    </m:r>
                                  </m:e>
                                  <m:sup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2+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ko-KR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𝐹𝑒</m:t>
                                    </m:r>
                                  </m:e>
                                  <m:sup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3+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func>
                  </m:oMath>
                </a14:m>
                <a:endParaRPr lang="en-US" altLang="ko-KR" dirty="0" smtClean="0"/>
              </a:p>
              <a:p>
                <a:pPr marL="274320" lvl="1" indent="0">
                  <a:buNone/>
                </a:pPr>
                <a:endParaRPr lang="en-US" altLang="ko-KR" dirty="0"/>
              </a:p>
              <a:p>
                <a:pPr marL="274320" lvl="1" indent="0">
                  <a:buNone/>
                </a:pPr>
                <a:r>
                  <a:rPr lang="en-US" altLang="ko-KR" dirty="0" smtClean="0"/>
                  <a:t>* </a:t>
                </a:r>
                <a:r>
                  <a:rPr lang="en-US" altLang="ko-KR" dirty="0" smtClean="0"/>
                  <a:t>In most cases, hydrogen electrode is not actually used in real measurements</a:t>
                </a:r>
                <a:endParaRPr lang="ko-KR" altLang="en-US" dirty="0"/>
              </a:p>
            </p:txBody>
          </p:sp>
        </mc:Choice>
        <mc:Fallback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44" t="-988" r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2292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ko-KR" dirty="0" smtClean="0"/>
              <a:t>Methods of measurement</a:t>
            </a:r>
            <a:endParaRPr lang="en-US" altLang="ko-KR" dirty="0" smtClean="0"/>
          </a:p>
          <a:p>
            <a:pPr marL="731520" lvl="1" indent="-457200">
              <a:buFont typeface="+mj-lt"/>
              <a:buAutoNum type="arabicParenR"/>
            </a:pPr>
            <a:r>
              <a:rPr lang="en-US" altLang="ko-KR" dirty="0" smtClean="0"/>
              <a:t>Colorimetric method: Measuring </a:t>
            </a:r>
            <a:r>
              <a:rPr lang="en-US" altLang="ko-KR" i="1" dirty="0"/>
              <a:t>p</a:t>
            </a:r>
            <a:r>
              <a:rPr lang="en-US" altLang="ko-KR" dirty="0"/>
              <a:t>H </a:t>
            </a:r>
            <a:r>
              <a:rPr lang="en-US" altLang="ko-KR" dirty="0" smtClean="0"/>
              <a:t>and E</a:t>
            </a:r>
            <a:r>
              <a:rPr lang="en-US" altLang="ko-KR" baseline="-25000" dirty="0" smtClean="0"/>
              <a:t>H</a:t>
            </a:r>
            <a:r>
              <a:rPr lang="ko-KR" altLang="en-US" dirty="0" smtClean="0"/>
              <a:t> </a:t>
            </a:r>
            <a:r>
              <a:rPr lang="en-US" altLang="ko-KR" dirty="0" smtClean="0"/>
              <a:t>from</a:t>
            </a:r>
            <a:r>
              <a:rPr lang="ko-KR" altLang="en-US" dirty="0" smtClean="0"/>
              <a:t> </a:t>
            </a:r>
            <a:r>
              <a:rPr lang="en-US" altLang="ko-KR" dirty="0" smtClean="0"/>
              <a:t>color change of the solution having and indicator</a:t>
            </a:r>
            <a:r>
              <a:rPr lang="ko-KR" altLang="en-US" dirty="0" smtClean="0"/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en-US" altLang="ko-KR" dirty="0" smtClean="0">
                <a:sym typeface="Wingdings" panose="05000000000000000000" pitchFamily="2" charset="2"/>
              </a:rPr>
              <a:t>used no more.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marL="731520" lvl="1" indent="-457200">
              <a:buFont typeface="+mj-lt"/>
              <a:buAutoNum type="arabicParenR"/>
            </a:pPr>
            <a:r>
              <a:rPr lang="en-US" altLang="ko-KR" dirty="0" smtClean="0">
                <a:sym typeface="Wingdings" panose="05000000000000000000" pitchFamily="2" charset="2"/>
              </a:rPr>
              <a:t>Electrometric method commonly used nowadays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marL="1005840" lvl="2" indent="-457200">
              <a:buClrTx/>
              <a:buFont typeface="+mj-ea"/>
              <a:buAutoNum type="circleNumDbPlain"/>
            </a:pPr>
            <a:r>
              <a:rPr lang="en-US" altLang="ko-KR" dirty="0" smtClean="0">
                <a:sym typeface="Wingdings" panose="05000000000000000000" pitchFamily="2" charset="2"/>
              </a:rPr>
              <a:t>Potentiometer: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marL="1005840" lvl="2" indent="-457200">
              <a:buClrTx/>
              <a:buFont typeface="+mj-ea"/>
              <a:buAutoNum type="circleNumDbPlain"/>
            </a:pPr>
            <a:r>
              <a:rPr lang="en-US" altLang="ko-KR" dirty="0" smtClean="0">
                <a:sym typeface="Wingdings" panose="05000000000000000000" pitchFamily="2" charset="2"/>
              </a:rPr>
              <a:t>Reference electrode: electrode used as a reference when the potential is measured</a:t>
            </a:r>
          </a:p>
          <a:p>
            <a:pPr marL="1280160" lvl="3" indent="-457200">
              <a:buClrTx/>
              <a:buFont typeface="+mj-lt"/>
              <a:buAutoNum type="romanUcPeriod"/>
            </a:pPr>
            <a:r>
              <a:rPr lang="en-US" altLang="ko-KR" dirty="0" smtClean="0">
                <a:sym typeface="Wingdings" panose="05000000000000000000" pitchFamily="2" charset="2"/>
              </a:rPr>
              <a:t>Calomel </a:t>
            </a:r>
            <a:r>
              <a:rPr lang="en-US" altLang="ko-KR" dirty="0" err="1" smtClean="0">
                <a:sym typeface="Wingdings" panose="05000000000000000000" pitchFamily="2" charset="2"/>
              </a:rPr>
              <a:t>elctrode</a:t>
            </a:r>
            <a:r>
              <a:rPr lang="ko-KR" altLang="en-US" dirty="0" smtClean="0">
                <a:sym typeface="Wingdings" panose="05000000000000000000" pitchFamily="2" charset="2"/>
              </a:rPr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(HgCl</a:t>
            </a:r>
            <a:r>
              <a:rPr lang="en-US" altLang="ko-KR" baseline="-25000" dirty="0" smtClean="0">
                <a:sym typeface="Wingdings" panose="05000000000000000000" pitchFamily="2" charset="2"/>
              </a:rPr>
              <a:t>2</a:t>
            </a:r>
            <a:r>
              <a:rPr lang="en-US" altLang="ko-KR" dirty="0" smtClean="0">
                <a:sym typeface="Wingdings" panose="05000000000000000000" pitchFamily="2" charset="2"/>
              </a:rPr>
              <a:t>-Hg)</a:t>
            </a:r>
          </a:p>
          <a:p>
            <a:pPr marL="1280160" lvl="3" indent="-457200">
              <a:buClrTx/>
              <a:buFont typeface="+mj-lt"/>
              <a:buAutoNum type="romanUcPeriod"/>
            </a:pPr>
            <a:r>
              <a:rPr lang="en-US" altLang="ko-KR" dirty="0" err="1" smtClean="0">
                <a:sym typeface="Wingdings" panose="05000000000000000000" pitchFamily="2" charset="2"/>
              </a:rPr>
              <a:t>AgCl</a:t>
            </a:r>
            <a:r>
              <a:rPr lang="en-US" altLang="ko-KR" dirty="0" smtClean="0">
                <a:sym typeface="Wingdings" panose="05000000000000000000" pitchFamily="2" charset="2"/>
              </a:rPr>
              <a:t>-Ag </a:t>
            </a:r>
            <a:r>
              <a:rPr lang="en-US" altLang="ko-KR" dirty="0" smtClean="0">
                <a:sym typeface="Wingdings" panose="05000000000000000000" pitchFamily="2" charset="2"/>
              </a:rPr>
              <a:t>electrode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marL="1005840" lvl="2" indent="-457200">
              <a:buClrTx/>
              <a:buFont typeface="+mj-ea"/>
              <a:buAutoNum type="circleNumDbPlain"/>
            </a:pPr>
            <a:r>
              <a:rPr lang="en-US" altLang="ko-KR" dirty="0" smtClean="0">
                <a:sym typeface="Wingdings" panose="05000000000000000000" pitchFamily="2" charset="2"/>
              </a:rPr>
              <a:t>Indicator electrode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marL="1280160" lvl="3" indent="-457200">
              <a:buClrTx/>
              <a:buFont typeface="+mj-lt"/>
              <a:buAutoNum type="romanUcPeriod"/>
            </a:pP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en-US" altLang="ko-KR" i="1" dirty="0" smtClean="0">
                <a:sym typeface="Wingdings" panose="05000000000000000000" pitchFamily="2" charset="2"/>
              </a:rPr>
              <a:t>p</a:t>
            </a:r>
            <a:r>
              <a:rPr lang="en-US" altLang="ko-KR" dirty="0" smtClean="0">
                <a:sym typeface="Wingdings" panose="05000000000000000000" pitchFamily="2" charset="2"/>
              </a:rPr>
              <a:t>H: </a:t>
            </a:r>
            <a:r>
              <a:rPr lang="en-US" altLang="ko-KR" dirty="0" smtClean="0">
                <a:sym typeface="Wingdings" panose="05000000000000000000" pitchFamily="2" charset="2"/>
              </a:rPr>
              <a:t>glass electrode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marL="1280160" lvl="3" indent="-457200">
              <a:buClrTx/>
              <a:buFont typeface="+mj-lt"/>
              <a:buAutoNum type="romanUcPeriod"/>
            </a:pPr>
            <a:r>
              <a:rPr lang="en-US" altLang="ko-KR" dirty="0" smtClean="0">
                <a:sym typeface="Wingdings" panose="05000000000000000000" pitchFamily="2" charset="2"/>
              </a:rPr>
              <a:t>E</a:t>
            </a:r>
            <a:r>
              <a:rPr lang="en-US" altLang="ko-KR" baseline="-25000" dirty="0" smtClean="0">
                <a:sym typeface="Wingdings" panose="05000000000000000000" pitchFamily="2" charset="2"/>
              </a:rPr>
              <a:t>H</a:t>
            </a:r>
            <a:r>
              <a:rPr lang="en-US" altLang="ko-KR" dirty="0" smtClean="0">
                <a:sym typeface="Wingdings" panose="05000000000000000000" pitchFamily="2" charset="2"/>
              </a:rPr>
              <a:t>: </a:t>
            </a:r>
            <a:r>
              <a:rPr lang="en-US" altLang="ko-KR" dirty="0" smtClean="0">
                <a:sym typeface="Wingdings" panose="05000000000000000000" pitchFamily="2" charset="2"/>
              </a:rPr>
              <a:t>platinum electrode</a:t>
            </a:r>
          </a:p>
          <a:p>
            <a:pPr marL="1005840" lvl="2" indent="-457200">
              <a:buClrTx/>
              <a:buFont typeface="+mj-ea"/>
              <a:buAutoNum type="circleNumDbPlain"/>
            </a:pPr>
            <a:r>
              <a:rPr lang="en-US" altLang="ko-KR" dirty="0" smtClean="0">
                <a:sym typeface="Wingdings" panose="05000000000000000000" pitchFamily="2" charset="2"/>
              </a:rPr>
              <a:t>Temperature compensator</a:t>
            </a:r>
          </a:p>
          <a:p>
            <a:pPr marL="1280160" lvl="3" indent="-457200">
              <a:buClrTx/>
              <a:buFont typeface="+mj-lt"/>
              <a:buAutoNum type="romanUcPeriod"/>
            </a:pPr>
            <a:r>
              <a:rPr lang="en-US" altLang="ko-KR" dirty="0" smtClean="0">
                <a:sym typeface="Wingdings" panose="05000000000000000000" pitchFamily="2" charset="2"/>
              </a:rPr>
              <a:t>Automatic (ATC</a:t>
            </a:r>
            <a:r>
              <a:rPr lang="en-US" altLang="ko-KR" dirty="0" smtClean="0">
                <a:sym typeface="Wingdings" panose="05000000000000000000" pitchFamily="2" charset="2"/>
              </a:rPr>
              <a:t>)</a:t>
            </a:r>
          </a:p>
          <a:p>
            <a:pPr marL="1280160" lvl="3" indent="-457200">
              <a:buClrTx/>
              <a:buFont typeface="+mj-lt"/>
              <a:buAutoNum type="romanUcPeriod"/>
            </a:pPr>
            <a:r>
              <a:rPr lang="en-US" altLang="ko-KR" dirty="0" smtClean="0">
                <a:sym typeface="Wingdings" panose="05000000000000000000" pitchFamily="2" charset="2"/>
              </a:rPr>
              <a:t>Manual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marL="1005840" lvl="2" indent="-457200">
              <a:buClrTx/>
              <a:buFont typeface="+mj-ea"/>
              <a:buAutoNum type="circleNumDbPlain"/>
            </a:pPr>
            <a:endParaRPr lang="en-US" altLang="ko-KR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66922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dirty="0" smtClean="0"/>
              <a:t>Notables at </a:t>
            </a:r>
            <a:r>
              <a:rPr lang="en-US" altLang="ko-KR" i="1" dirty="0" smtClean="0"/>
              <a:t>p</a:t>
            </a:r>
            <a:r>
              <a:rPr lang="en-US" altLang="ko-KR" dirty="0" smtClean="0"/>
              <a:t>H </a:t>
            </a:r>
            <a:r>
              <a:rPr lang="en-US" altLang="ko-KR" dirty="0" smtClean="0"/>
              <a:t>measurement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en-US" altLang="ko-KR" dirty="0" err="1" smtClean="0"/>
              <a:t>Stablized</a:t>
            </a:r>
            <a:r>
              <a:rPr lang="en-US" altLang="ko-KR" dirty="0" smtClean="0"/>
              <a:t> only in a well buffered solution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en-US" altLang="ko-KR" dirty="0" smtClean="0"/>
              <a:t>Difficult to obtain accurate values when T is lower than 25</a:t>
            </a:r>
            <a:r>
              <a:rPr lang="en-US" altLang="ko-KR" baseline="30000" dirty="0" smtClean="0"/>
              <a:t>o</a:t>
            </a:r>
            <a:r>
              <a:rPr lang="en-US" altLang="ko-KR" dirty="0" smtClean="0"/>
              <a:t>C,  concentrations of HCO</a:t>
            </a:r>
            <a:r>
              <a:rPr lang="en-US" altLang="ko-KR" baseline="-25000" dirty="0" smtClean="0"/>
              <a:t>3</a:t>
            </a:r>
            <a:r>
              <a:rPr lang="en-US" altLang="ko-KR" baseline="30000" dirty="0" smtClean="0"/>
              <a:t>-</a:t>
            </a:r>
            <a:r>
              <a:rPr lang="ko-KR" altLang="en-US" dirty="0" smtClean="0"/>
              <a:t> </a:t>
            </a:r>
            <a:r>
              <a:rPr lang="en-US" altLang="ko-KR" dirty="0" smtClean="0"/>
              <a:t>is below 50mg/L, and </a:t>
            </a:r>
            <a:r>
              <a:rPr lang="en-US" altLang="ko-KR" i="1" dirty="0" smtClean="0"/>
              <a:t>p</a:t>
            </a:r>
            <a:r>
              <a:rPr lang="en-US" altLang="ko-KR" dirty="0" smtClean="0"/>
              <a:t>H is either lower than </a:t>
            </a:r>
            <a:r>
              <a:rPr lang="ko-KR" altLang="en-US" dirty="0" smtClean="0"/>
              <a:t> </a:t>
            </a:r>
            <a:r>
              <a:rPr lang="en-US" altLang="ko-KR" dirty="0" smtClean="0"/>
              <a:t>4.5 or higher than 8.2</a:t>
            </a:r>
          </a:p>
          <a:p>
            <a:pPr lvl="1">
              <a:buFont typeface="Wingdings" pitchFamily="2" charset="2"/>
              <a:buChar char="§"/>
            </a:pPr>
            <a:r>
              <a:rPr lang="en-US" altLang="ko-KR" dirty="0" smtClean="0"/>
              <a:t>The sample should be stationary during the measurement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en-US" altLang="ko-KR" dirty="0" smtClean="0"/>
              <a:t>[Glass electrode]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en-US" altLang="ko-KR" dirty="0" smtClean="0"/>
              <a:t>Note the asymmetric potential (Due to the difference between the inner and outer wall of the glass electrode, the potential become nonzero for the same concentrations)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en-US" altLang="ko-KR" dirty="0" smtClean="0"/>
              <a:t>Calibration with </a:t>
            </a:r>
            <a:r>
              <a:rPr lang="en-US" altLang="ko-KR" dirty="0" err="1" smtClean="0"/>
              <a:t>buffere</a:t>
            </a:r>
            <a:r>
              <a:rPr lang="en-US" altLang="ko-KR" dirty="0" smtClean="0"/>
              <a:t> solutions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en-US" altLang="ko-KR" dirty="0" smtClean="0"/>
              <a:t>Temperature compensation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en-US" altLang="ko-KR" dirty="0" smtClean="0"/>
              <a:t>Measurement may become inaccurate, if the ionic strength of the sample solution is very different from that of the buffer solution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en-US" altLang="ko-KR" dirty="0" smtClean="0"/>
              <a:t>Use a special </a:t>
            </a:r>
            <a:r>
              <a:rPr lang="en-US" altLang="ko-KR" dirty="0" err="1" smtClean="0"/>
              <a:t>elctrode</a:t>
            </a:r>
            <a:r>
              <a:rPr lang="en-US" altLang="ko-KR" dirty="0" smtClean="0"/>
              <a:t> when pH</a:t>
            </a:r>
            <a:r>
              <a:rPr lang="ko-KR" altLang="en-US" dirty="0"/>
              <a:t> </a:t>
            </a:r>
            <a:r>
              <a:rPr lang="en-US" altLang="ko-KR" dirty="0" smtClean="0"/>
              <a:t>is lower than </a:t>
            </a:r>
            <a:r>
              <a:rPr lang="en-US" altLang="ko-KR" dirty="0" smtClean="0"/>
              <a:t>1 or higher than 9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en-US" altLang="ko-KR" dirty="0" smtClean="0"/>
              <a:t>Presoak in water for an hour before use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en-US" altLang="ko-KR" dirty="0" smtClean="0"/>
              <a:t>The older the electrode, the slower and more inaccurate the response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en-US" altLang="ko-KR" dirty="0" smtClean="0"/>
              <a:t>Careful not to scratch the surface of the electrode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48364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235267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3059832" y="1981943"/>
            <a:ext cx="58326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http://www.ti.com/ww/en/industrial/sensors/pH/learn.html</a:t>
            </a:r>
            <a:endParaRPr lang="ko-KR" alt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2903597" y="1343523"/>
            <a:ext cx="42178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General structure of glass electrode. </a:t>
            </a:r>
            <a:endParaRPr lang="en-US" altLang="ko-KR" dirty="0" smtClean="0"/>
          </a:p>
          <a:p>
            <a:r>
              <a:rPr lang="en-US" altLang="ko-KR" dirty="0" smtClean="0"/>
              <a:t>(</a:t>
            </a:r>
            <a:r>
              <a:rPr lang="en-US" altLang="ko-KR" dirty="0" smtClean="0"/>
              <a:t>combination electrode)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299" y="2420888"/>
            <a:ext cx="2808312" cy="3735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63961" y="6340094"/>
            <a:ext cx="5351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* </a:t>
            </a:r>
            <a:r>
              <a:rPr lang="en-US" altLang="ko-KR" dirty="0" smtClean="0">
                <a:solidFill>
                  <a:srgbClr val="FF0000"/>
                </a:solidFill>
              </a:rPr>
              <a:t>Protect the instrument from the direct sunlight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7656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원본">
  <a:themeElements>
    <a:clrScheme name="원본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원본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원본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1525</TotalTime>
  <Words>982</Words>
  <Application>Microsoft Office PowerPoint</Application>
  <PresentationFormat>화면 슬라이드 쇼(4:3)</PresentationFormat>
  <Paragraphs>118</Paragraphs>
  <Slides>12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원본</vt:lpstr>
      <vt:lpstr>Ch. 4. Measurements (on Site) in Field </vt:lpstr>
      <vt:lpstr>Ch. 4. </vt:lpstr>
      <vt:lpstr>Ch. 4. </vt:lpstr>
      <vt:lpstr>Ch. 4. </vt:lpstr>
      <vt:lpstr>Ch. 4. </vt:lpstr>
      <vt:lpstr>Ch. 4. </vt:lpstr>
      <vt:lpstr>Ch. 4. </vt:lpstr>
      <vt:lpstr>Ch. 4. </vt:lpstr>
      <vt:lpstr>Ch. 4. </vt:lpstr>
      <vt:lpstr>Ch. 4. </vt:lpstr>
      <vt:lpstr>Ch. 4. </vt:lpstr>
      <vt:lpstr>Ch. 4. 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2. BASICS of GEOCHEMICAL ANALYSIS</dc:title>
  <dc:creator>user</dc:creator>
  <cp:lastModifiedBy>Jae-Young Yu</cp:lastModifiedBy>
  <cp:revision>72</cp:revision>
  <dcterms:created xsi:type="dcterms:W3CDTF">2011-09-04T11:44:53Z</dcterms:created>
  <dcterms:modified xsi:type="dcterms:W3CDTF">2015-12-02T11:40:43Z</dcterms:modified>
</cp:coreProperties>
</file>